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57" r:id="rId4"/>
    <p:sldId id="269" r:id="rId5"/>
    <p:sldId id="270" r:id="rId6"/>
    <p:sldId id="271" r:id="rId7"/>
    <p:sldId id="272" r:id="rId8"/>
    <p:sldId id="273" r:id="rId9"/>
    <p:sldId id="274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303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4" r:id="rId5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918648" cy="3123779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Рекомендации по уходу за больными с деменцией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3200" b="1" dirty="0" smtClean="0"/>
              <a:t>по книге д.м.н. профессора С.И.Гавриловой «В помощь родственникам пациентов с болезнью Альцгеймера» 2015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Профессор А.М.Карпов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Зав. кафедрой психотерапии и наркологии КГМА – филиала ФГБОУ ДПО РМАНПО </a:t>
            </a:r>
            <a:r>
              <a:rPr lang="ru-RU" b="1" smtClean="0">
                <a:solidFill>
                  <a:schemeClr val="tx1"/>
                </a:solidFill>
              </a:rPr>
              <a:t>Минздрава России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86834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7. Купание и личная гигиена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786874" cy="535785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Больные забывают умываться, считают это не нужным, отказываются и сопротивляются.</a:t>
            </a:r>
          </a:p>
          <a:p>
            <a:r>
              <a:rPr lang="ru-RU" b="1" dirty="0" smtClean="0"/>
              <a:t> Рекомендуется придерживаться прежних привычек больного, в привычном месте, в привычное время.</a:t>
            </a:r>
            <a:br>
              <a:rPr lang="ru-RU" b="1" dirty="0" smtClean="0"/>
            </a:br>
            <a:r>
              <a:rPr lang="ru-RU" b="1" dirty="0" smtClean="0"/>
              <a:t> Сделать процедуру, приятной, простой, быстрой, самостоятельной. Разрешить оставить прикрытыми какие-то части тела.</a:t>
            </a:r>
          </a:p>
          <a:p>
            <a:r>
              <a:rPr lang="ru-RU" b="1" dirty="0" smtClean="0"/>
              <a:t>Обеспечить безопасность. Хорошо закрепить ручки и предметы. Чтобы больной не упал, не поскользнулся, не </a:t>
            </a:r>
            <a:r>
              <a:rPr lang="ru-RU" b="1" dirty="0" err="1" smtClean="0"/>
              <a:t>обжогся</a:t>
            </a:r>
            <a:r>
              <a:rPr lang="ru-RU" b="1" dirty="0" smtClean="0"/>
              <a:t>, </a:t>
            </a:r>
            <a:r>
              <a:rPr lang="ru-RU" b="1" dirty="0" err="1" smtClean="0"/>
              <a:t>не</a:t>
            </a:r>
            <a:r>
              <a:rPr lang="ru-RU" b="1" dirty="0" smtClean="0"/>
              <a:t> замерз.</a:t>
            </a:r>
          </a:p>
          <a:p>
            <a:r>
              <a:rPr lang="ru-RU" b="1" dirty="0" smtClean="0"/>
              <a:t>Кого-то пригласить на помощь для мытья.</a:t>
            </a:r>
            <a:r>
              <a:rPr lang="ru-RU" dirty="0" smtClean="0"/>
              <a:t>                                                                      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86834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8. Одевание больных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501122" cy="5054617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Больные могут сопротивляться и отказываться от одевания.</a:t>
            </a:r>
          </a:p>
          <a:p>
            <a:r>
              <a:rPr lang="ru-RU" b="1" dirty="0" smtClean="0"/>
              <a:t>Рекомендуется выложить одежду в порядке очередности одевания.</a:t>
            </a:r>
          </a:p>
          <a:p>
            <a:r>
              <a:rPr lang="ru-RU" b="1" dirty="0" smtClean="0"/>
              <a:t>Отобрать вещи без сложных застежек, острых, царапающих предметов, булавок, заколок, шнурков, тугих резинок.</a:t>
            </a:r>
          </a:p>
          <a:p>
            <a:r>
              <a:rPr lang="ru-RU" b="1" dirty="0" smtClean="0"/>
              <a:t>Поощрять личное участие в одевании, разговаривать.</a:t>
            </a:r>
          </a:p>
          <a:p>
            <a:r>
              <a:rPr lang="ru-RU" b="1" dirty="0" smtClean="0"/>
              <a:t>Обувь должны быть удобной, не скользкой,  на резиновой подошве, с простой застежкой, без шнурков.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79690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9. Посещение туалета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501122" cy="535785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Больные  могут потерять контроль над потребностями, забыть где туалет, что там нужно делать, не выполнять гигиенических процедур, не смывать за собой…           </a:t>
            </a:r>
          </a:p>
          <a:p>
            <a:r>
              <a:rPr lang="ru-RU" b="1" dirty="0" smtClean="0"/>
              <a:t>Рекомендуется посещать туалет в определенное время.</a:t>
            </a:r>
          </a:p>
          <a:p>
            <a:r>
              <a:rPr lang="ru-RU" b="1" dirty="0" smtClean="0"/>
              <a:t>Обозначить дверь большими буквами, яркой картинкой.</a:t>
            </a:r>
          </a:p>
          <a:p>
            <a:r>
              <a:rPr lang="ru-RU" b="1" dirty="0" smtClean="0"/>
              <a:t>Оставлять дверь открытой.</a:t>
            </a:r>
          </a:p>
          <a:p>
            <a:r>
              <a:rPr lang="ru-RU" b="1" dirty="0" smtClean="0"/>
              <a:t>Убедиться что одежда легко снимается.</a:t>
            </a:r>
          </a:p>
          <a:p>
            <a:r>
              <a:rPr lang="ru-RU" b="1" dirty="0" smtClean="0"/>
              <a:t>Приготовить влажные гигиенические салфетки.</a:t>
            </a:r>
          </a:p>
          <a:p>
            <a:r>
              <a:rPr lang="ru-RU" b="1" dirty="0" smtClean="0"/>
              <a:t>Обеспечить </a:t>
            </a:r>
            <a:r>
              <a:rPr lang="ru-RU" b="1" dirty="0" err="1" smtClean="0"/>
              <a:t>памперсами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86834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10. Приготовление пищи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58204" cy="4911741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Обеспечить меры безопасности – убрать ножи, спички, открытый огонь, газовый баллон, СВЧ.</a:t>
            </a:r>
          </a:p>
          <a:p>
            <a:r>
              <a:rPr lang="ru-RU" b="1" dirty="0" smtClean="0"/>
              <a:t>Следить, чтобы больные не поставили в СВЧ металлическую посуду.</a:t>
            </a:r>
          </a:p>
          <a:p>
            <a:r>
              <a:rPr lang="ru-RU" b="1" dirty="0" smtClean="0"/>
              <a:t>Продукты подбирать по вкусу и желанию.</a:t>
            </a:r>
          </a:p>
          <a:p>
            <a:r>
              <a:rPr lang="ru-RU" b="1" dirty="0" smtClean="0"/>
              <a:t>Перетирать пищу на терке или миксером.</a:t>
            </a:r>
          </a:p>
          <a:p>
            <a:r>
              <a:rPr lang="ru-RU" b="1" dirty="0" smtClean="0"/>
              <a:t>Следить за количеством съеденного.</a:t>
            </a:r>
          </a:p>
          <a:p>
            <a:r>
              <a:rPr lang="ru-RU" b="1" dirty="0" smtClean="0"/>
              <a:t>Припасы держать закрытыми.  </a:t>
            </a:r>
            <a:endParaRPr lang="ru-RU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86834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11. Питание больных деменциями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463884" cy="538179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Убрать ножи и вилки, хрупкие, бьющиеся предметы.</a:t>
            </a:r>
          </a:p>
          <a:p>
            <a:r>
              <a:rPr lang="ru-RU" b="1" dirty="0" smtClean="0"/>
              <a:t>Разрешать есть руками. Пищу резать на небольшие порции, чтобы не подавились.</a:t>
            </a:r>
          </a:p>
          <a:p>
            <a:r>
              <a:rPr lang="ru-RU" b="1" dirty="0" smtClean="0"/>
              <a:t>Чистить продукты от кожуры и скорлупы.</a:t>
            </a:r>
          </a:p>
          <a:p>
            <a:r>
              <a:rPr lang="ru-RU" b="1" dirty="0" smtClean="0"/>
              <a:t>Если не могут жевать, то пищу разбивать </a:t>
            </a:r>
            <a:r>
              <a:rPr lang="ru-RU" b="1" dirty="0" err="1" smtClean="0"/>
              <a:t>блендером</a:t>
            </a:r>
            <a:r>
              <a:rPr lang="ru-RU" b="1" dirty="0" smtClean="0"/>
              <a:t> и давать в виде пюре.</a:t>
            </a:r>
          </a:p>
          <a:p>
            <a:r>
              <a:rPr lang="ru-RU" b="1" dirty="0" smtClean="0"/>
              <a:t>Следить за температурой пищи, чтобы больной не обжегся и не простудился.</a:t>
            </a:r>
          </a:p>
          <a:p>
            <a:r>
              <a:rPr lang="ru-RU" b="1" dirty="0" smtClean="0"/>
              <a:t>Не давать больше одной порции сразу.</a:t>
            </a:r>
          </a:p>
          <a:p>
            <a:r>
              <a:rPr lang="ru-RU" b="1" dirty="0" smtClean="0"/>
              <a:t>Не торопить, ждать чтобы проглотили. Иногда больные очень медленно едят.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12. Вождение машины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147248" cy="4857403"/>
          </a:xfrm>
        </p:spPr>
        <p:txBody>
          <a:bodyPr/>
          <a:lstStyle/>
          <a:p>
            <a:r>
              <a:rPr lang="ru-RU" b="1" dirty="0" smtClean="0"/>
              <a:t>Обсудить обоснованность добровольного отказа от вождения снижением скорости реакций и памяти.</a:t>
            </a:r>
          </a:p>
          <a:p>
            <a:r>
              <a:rPr lang="ru-RU" b="1" dirty="0" smtClean="0"/>
              <a:t>Обосновать преимущества пользования общественным транспортом</a:t>
            </a:r>
          </a:p>
          <a:p>
            <a:r>
              <a:rPr lang="ru-RU" b="1" dirty="0" smtClean="0"/>
              <a:t>При </a:t>
            </a:r>
            <a:r>
              <a:rPr lang="ru-RU" b="1" dirty="0" err="1" smtClean="0"/>
              <a:t>некритичности</a:t>
            </a:r>
            <a:r>
              <a:rPr lang="ru-RU" b="1" dirty="0" smtClean="0"/>
              <a:t> и протестах обратиться к психиатру или в ГИБДД, чтобы лишили прав.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13. Алкоголь и сигареты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58204" cy="4768865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Уговорить больного прекратить курение из-за опасности для здоровья и пожара</a:t>
            </a:r>
          </a:p>
          <a:p>
            <a:r>
              <a:rPr lang="ru-RU" b="1" dirty="0" smtClean="0"/>
              <a:t>Наблюдать за курением, чтобы проконтролировать безопасность.</a:t>
            </a:r>
          </a:p>
          <a:p>
            <a:r>
              <a:rPr lang="ru-RU" b="1" dirty="0" smtClean="0"/>
              <a:t>Добиваться прекращения алкоголизации.</a:t>
            </a:r>
          </a:p>
          <a:p>
            <a:r>
              <a:rPr lang="ru-RU" b="1" dirty="0" smtClean="0"/>
              <a:t>Использовать меры ограничения  и принуждения. </a:t>
            </a:r>
          </a:p>
          <a:p>
            <a:r>
              <a:rPr lang="ru-RU" b="1" dirty="0" smtClean="0"/>
              <a:t>Давать лекарства, способствующие отказу от курения и алкоголизации.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14. Нарушения сна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358246" cy="500066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Больные могут спать днем и бродить по ночам.</a:t>
            </a:r>
          </a:p>
          <a:p>
            <a:r>
              <a:rPr lang="ru-RU" b="1" dirty="0" smtClean="0"/>
              <a:t>Не давать им спать днем. </a:t>
            </a:r>
          </a:p>
          <a:p>
            <a:r>
              <a:rPr lang="ru-RU" b="1" dirty="0" smtClean="0"/>
              <a:t>Выводить на прогулки, чем-то занимать.</a:t>
            </a:r>
          </a:p>
          <a:p>
            <a:r>
              <a:rPr lang="ru-RU" b="1" dirty="0" smtClean="0"/>
              <a:t>Увеличить привлекательность ночного сна.</a:t>
            </a:r>
          </a:p>
          <a:p>
            <a:r>
              <a:rPr lang="ru-RU" b="1" dirty="0" smtClean="0"/>
              <a:t>Давать снотворные.</a:t>
            </a:r>
          </a:p>
          <a:p>
            <a:r>
              <a:rPr lang="ru-RU" b="1" dirty="0" smtClean="0"/>
              <a:t>Не давать тонизирующих напитков и продуктов вечером.</a:t>
            </a:r>
          </a:p>
          <a:p>
            <a:r>
              <a:rPr lang="ru-RU" b="1" dirty="0" smtClean="0"/>
              <a:t>Не давать много жидкости вечером.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15. Повторение вопросов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401080" cy="4840303"/>
          </a:xfrm>
        </p:spPr>
        <p:txBody>
          <a:bodyPr/>
          <a:lstStyle/>
          <a:p>
            <a:r>
              <a:rPr lang="ru-RU" b="1" dirty="0" smtClean="0"/>
              <a:t>Больные могут задавать один вопрос десятки раз подряд.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Не раздражаться </a:t>
            </a:r>
            <a:r>
              <a:rPr lang="ru-RU" b="1" dirty="0" smtClean="0"/>
              <a:t>и не возмущаться.</a:t>
            </a:r>
          </a:p>
          <a:p>
            <a:r>
              <a:rPr lang="ru-RU" b="1" dirty="0" smtClean="0"/>
              <a:t>Попытаться отвлечь их от темы, переключить внимание. Что-то предложить посмотреть или послушать, примерить, одеть, убрать, подвинуть, достать и др.</a:t>
            </a:r>
          </a:p>
          <a:p>
            <a:r>
              <a:rPr lang="ru-RU" b="1" dirty="0" smtClean="0"/>
              <a:t>Написать ответ – какое число крупными буквами и поставить на видном месте.</a:t>
            </a:r>
            <a:endParaRPr lang="ru-RU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93978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16. Назойливость больных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4911741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Больной может стать зависимым от ухаживающих, нуждаться в постоянном присутствии, не позволять отлучаться, выходить из комнаты и квартиры. </a:t>
            </a:r>
          </a:p>
          <a:p>
            <a:r>
              <a:rPr lang="ru-RU" b="1" dirty="0" smtClean="0"/>
              <a:t>Ему страшно остаться одному.</a:t>
            </a:r>
          </a:p>
          <a:p>
            <a:r>
              <a:rPr lang="ru-RU" b="1" dirty="0" smtClean="0"/>
              <a:t>Рекомендуется его чем-то занять, отвлечь внимание, чтобы незаметно выйти из дома.</a:t>
            </a:r>
          </a:p>
          <a:p>
            <a:r>
              <a:rPr lang="ru-RU" b="1" dirty="0" smtClean="0"/>
              <a:t>Можно что-то пообещать, попытаться объяснить необходимость купить лекарства, продукты для него.</a:t>
            </a:r>
          </a:p>
          <a:p>
            <a:r>
              <a:rPr lang="ru-RU" b="1" dirty="0" smtClean="0"/>
              <a:t>Попросить кого-то Вас заменить на время. 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Рекомендации по уходу в семье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118350" y="1196752"/>
            <a:ext cx="5702121" cy="478178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2386608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/>
              <a:t>Вся забота о больном деменцией ложится на плечи семьи. Эта памятка поможет близким в организации правильного ухода за пожилым человеком с потерей памяти.</a:t>
            </a:r>
            <a:endParaRPr lang="ru-RU" sz="1800" dirty="0"/>
          </a:p>
        </p:txBody>
      </p:sp>
      <p:pic>
        <p:nvPicPr>
          <p:cNvPr id="1026" name="Picture 2" descr="C:\Users\Зинаида\Pictures\для статьи\textimagespot-concerned-helping-adapt-1200x7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268760"/>
            <a:ext cx="5760640" cy="475252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01122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17. Обвинения в кражах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58204" cy="4840303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Больные часто теряют вещи или прячут и забывают куда, а потом Вас обвиняют в краже.</a:t>
            </a:r>
          </a:p>
          <a:p>
            <a:r>
              <a:rPr lang="ru-RU" b="1" dirty="0" smtClean="0"/>
              <a:t>Рекомендуется наблюдать </a:t>
            </a:r>
            <a:r>
              <a:rPr lang="ru-RU" b="1" dirty="0" err="1" smtClean="0"/>
              <a:t>нет-ли</a:t>
            </a:r>
            <a:r>
              <a:rPr lang="ru-RU" b="1" dirty="0" smtClean="0"/>
              <a:t> любимого места для припрятывания.</a:t>
            </a:r>
          </a:p>
          <a:p>
            <a:r>
              <a:rPr lang="ru-RU" b="1" dirty="0" smtClean="0"/>
              <a:t>Важные документы, деньги, драгоценности надо убрать в недоступные больному места.</a:t>
            </a:r>
          </a:p>
          <a:p>
            <a:r>
              <a:rPr lang="ru-RU" b="1" dirty="0" smtClean="0"/>
              <a:t>Иметь запасные ключи.</a:t>
            </a:r>
          </a:p>
          <a:p>
            <a:r>
              <a:rPr lang="ru-RU" b="1" dirty="0" smtClean="0"/>
              <a:t>Проверять мусорные корзины перед выносом из квартиры.</a:t>
            </a:r>
          </a:p>
          <a:p>
            <a:r>
              <a:rPr lang="ru-RU" b="1" dirty="0" smtClean="0"/>
              <a:t>Не раздражаться на обвинения.</a:t>
            </a:r>
          </a:p>
          <a:p>
            <a:r>
              <a:rPr lang="ru-RU" b="1" dirty="0" smtClean="0"/>
              <a:t>Предлагать поискать пропажу вместе.</a:t>
            </a:r>
            <a:endParaRPr lang="ru-RU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86834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18. Бред и галлюцинации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4006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Бывают эпизоды когда больные обвиняют ухаживающих в причинении вреда или видят в своей комнате чужих людей, себя не узнают в зеркале, слышат как они разговаривают. Это вызывает у них страх, протесты, попытки защитить себя.</a:t>
            </a:r>
          </a:p>
          <a:p>
            <a:r>
              <a:rPr lang="ru-RU" b="1" dirty="0" smtClean="0"/>
              <a:t> Не надо спорить и разубеждать. Лучше отвлечь, переключить внимание, проявить ласку, сказать что Вы с ним, Вы его защитите.</a:t>
            </a:r>
          </a:p>
          <a:p>
            <a:r>
              <a:rPr lang="ru-RU" b="1" dirty="0" smtClean="0"/>
              <a:t>Если эти расстройства часты и значимы дать нейролептик – </a:t>
            </a:r>
            <a:r>
              <a:rPr lang="ru-RU" b="1" dirty="0" err="1" smtClean="0"/>
              <a:t>тераледжен</a:t>
            </a:r>
            <a:r>
              <a:rPr lang="ru-RU" b="1" dirty="0" smtClean="0"/>
              <a:t>, </a:t>
            </a:r>
            <a:r>
              <a:rPr lang="ru-RU" b="1" dirty="0" err="1" smtClean="0"/>
              <a:t>кветиапин</a:t>
            </a:r>
            <a:r>
              <a:rPr lang="ru-RU" b="1" dirty="0" smtClean="0"/>
              <a:t>, </a:t>
            </a:r>
            <a:r>
              <a:rPr lang="ru-RU" b="1" dirty="0" err="1" smtClean="0"/>
              <a:t>этаперазин</a:t>
            </a:r>
            <a:r>
              <a:rPr lang="ru-RU" b="1" dirty="0" smtClean="0"/>
              <a:t>, в малых дозах</a:t>
            </a:r>
            <a:endParaRPr lang="ru-RU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19. Сексуальные отношения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4857403"/>
          </a:xfrm>
        </p:spPr>
        <p:txBody>
          <a:bodyPr/>
          <a:lstStyle/>
          <a:p>
            <a:r>
              <a:rPr lang="ru-RU" b="1" dirty="0" smtClean="0"/>
              <a:t>Если это супруги и у обоих нет возражений, то отношения можно продолжать.</a:t>
            </a:r>
          </a:p>
          <a:p>
            <a:r>
              <a:rPr lang="ru-RU" b="1" dirty="0" smtClean="0"/>
              <a:t>Если нет желания, то нужно отвлекать от темы, переносить на какое-то время или место. Больной об этом скоро забудет.</a:t>
            </a:r>
          </a:p>
          <a:p>
            <a:r>
              <a:rPr lang="ru-RU" b="1" dirty="0" smtClean="0"/>
              <a:t>Если настойчивость больного неадекватна,    он обнажается, проявляет физическую активность, требует, ругается, можно подавать седативный препарат.</a:t>
            </a:r>
            <a:endParaRPr lang="ru-RU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20. Блуждание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4006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Больные могут бесцельно ходить по дому, выходить на улицу, заблудиться.</a:t>
            </a:r>
          </a:p>
          <a:p>
            <a:r>
              <a:rPr lang="ru-RU" b="1" dirty="0" smtClean="0"/>
              <a:t>Нужно поставить надежные замки, убирать ключи.</a:t>
            </a:r>
          </a:p>
          <a:p>
            <a:r>
              <a:rPr lang="ru-RU" b="1" dirty="0" smtClean="0"/>
              <a:t>Необходимо обеспечить безопасность.</a:t>
            </a:r>
          </a:p>
          <a:p>
            <a:r>
              <a:rPr lang="ru-RU" b="1" dirty="0" smtClean="0"/>
              <a:t>Лучше сопровождать, если это сложно, то</a:t>
            </a:r>
          </a:p>
          <a:p>
            <a:r>
              <a:rPr lang="ru-RU" b="1" dirty="0" smtClean="0"/>
              <a:t>Больному положить в разные карманы записки с указанием его ФИО, адреса, телефона родственников.</a:t>
            </a:r>
          </a:p>
          <a:p>
            <a:r>
              <a:rPr lang="ru-RU" b="1" dirty="0" smtClean="0"/>
              <a:t>Заготовить недавнюю фотографию на случай объявления розыска.</a:t>
            </a:r>
            <a:endParaRPr lang="ru-RU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712968" cy="135902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21. Проявления насилия и ожесточенности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4929411"/>
          </a:xfrm>
        </p:spPr>
        <p:txBody>
          <a:bodyPr/>
          <a:lstStyle/>
          <a:p>
            <a:r>
              <a:rPr lang="ru-RU" b="1" dirty="0" smtClean="0"/>
              <a:t>У больных могут возникать эпизоды раздражения, агрессии, попыток насилия. </a:t>
            </a:r>
          </a:p>
          <a:p>
            <a:r>
              <a:rPr lang="ru-RU" b="1" dirty="0" smtClean="0"/>
              <a:t>Рекомендуется сохранять спокойствие, не проявлять страха.</a:t>
            </a:r>
          </a:p>
          <a:p>
            <a:r>
              <a:rPr lang="ru-RU" b="1" dirty="0" smtClean="0"/>
              <a:t>Пытаться отвлечь, занять чем-то.</a:t>
            </a:r>
          </a:p>
          <a:p>
            <a:r>
              <a:rPr lang="ru-RU" b="1" dirty="0" smtClean="0"/>
              <a:t>Определить что провоцирует возмущение и попытаться устранить этот фактор.</a:t>
            </a:r>
          </a:p>
          <a:p>
            <a:r>
              <a:rPr lang="ru-RU" b="1" dirty="0" smtClean="0"/>
              <a:t>Подавать психотропный препараты.</a:t>
            </a:r>
            <a:endParaRPr lang="ru-RU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93978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22. Депрессия и тревога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496944" cy="492941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У больных могут быть эпизоды снижения настроения, негативизма, отказа от еды.</a:t>
            </a:r>
          </a:p>
          <a:p>
            <a:r>
              <a:rPr lang="ru-RU" b="1" dirty="0" smtClean="0"/>
              <a:t>При этом - проявлять больше любви и заботы.</a:t>
            </a:r>
          </a:p>
          <a:p>
            <a:r>
              <a:rPr lang="ru-RU" b="1" dirty="0" smtClean="0"/>
              <a:t>Уменьшить количество чужих людей в доме.</a:t>
            </a:r>
          </a:p>
          <a:p>
            <a:r>
              <a:rPr lang="ru-RU" b="1" dirty="0" smtClean="0"/>
              <a:t>Устранить раздражители – шум, яркий свет, телевизор.</a:t>
            </a:r>
          </a:p>
          <a:p>
            <a:r>
              <a:rPr lang="ru-RU" b="1" dirty="0" smtClean="0"/>
              <a:t>Назначить антидепрессанты – </a:t>
            </a:r>
            <a:r>
              <a:rPr lang="ru-RU" b="1" dirty="0" err="1" smtClean="0"/>
              <a:t>азафен</a:t>
            </a:r>
            <a:r>
              <a:rPr lang="ru-RU" b="1" dirty="0" smtClean="0"/>
              <a:t>, </a:t>
            </a:r>
            <a:r>
              <a:rPr lang="ru-RU" b="1" dirty="0" err="1" smtClean="0"/>
              <a:t>пиразидол</a:t>
            </a:r>
            <a:r>
              <a:rPr lang="ru-RU" b="1" dirty="0" smtClean="0"/>
              <a:t>, </a:t>
            </a:r>
            <a:r>
              <a:rPr lang="ru-RU" b="1" dirty="0" err="1" smtClean="0"/>
              <a:t>леривон</a:t>
            </a:r>
            <a:r>
              <a:rPr lang="ru-RU" b="1" dirty="0" smtClean="0"/>
              <a:t>.</a:t>
            </a:r>
          </a:p>
          <a:p>
            <a:r>
              <a:rPr lang="ru-RU" b="1" dirty="0" err="1" smtClean="0"/>
              <a:t>Анксиолитики</a:t>
            </a:r>
            <a:r>
              <a:rPr lang="ru-RU" b="1" dirty="0" smtClean="0"/>
              <a:t> – </a:t>
            </a:r>
            <a:r>
              <a:rPr lang="ru-RU" b="1" dirty="0" err="1" smtClean="0"/>
              <a:t>мебикар</a:t>
            </a:r>
            <a:r>
              <a:rPr lang="ru-RU" b="1" dirty="0" smtClean="0"/>
              <a:t>, глицин, </a:t>
            </a:r>
            <a:r>
              <a:rPr lang="ru-RU" b="1" dirty="0" err="1" smtClean="0"/>
              <a:t>тераледжен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При </a:t>
            </a:r>
            <a:r>
              <a:rPr lang="ru-RU" b="1" dirty="0" err="1" smtClean="0"/>
              <a:t>анорексии</a:t>
            </a:r>
            <a:r>
              <a:rPr lang="ru-RU" b="1" dirty="0" smtClean="0"/>
              <a:t> – </a:t>
            </a:r>
            <a:r>
              <a:rPr lang="ru-RU" b="1" dirty="0" err="1" smtClean="0"/>
              <a:t>элькар</a:t>
            </a:r>
            <a:r>
              <a:rPr lang="ru-RU" b="1" dirty="0" smtClean="0"/>
              <a:t> (</a:t>
            </a:r>
            <a:r>
              <a:rPr lang="ru-RU" b="1" dirty="0" err="1" smtClean="0"/>
              <a:t>милдронат</a:t>
            </a:r>
            <a:r>
              <a:rPr lang="ru-RU" b="1" dirty="0" smtClean="0"/>
              <a:t>) 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23. Личный и эмоциональный стресс при уходе за больными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25658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b="1" dirty="0" smtClean="0"/>
              <a:t>У ухаживающих могут возникать обиды, горе, возмущение, протест, отчаяние. </a:t>
            </a:r>
          </a:p>
          <a:p>
            <a:pPr>
              <a:buNone/>
            </a:pPr>
            <a:r>
              <a:rPr lang="ru-RU" b="1" dirty="0" smtClean="0"/>
              <a:t>     </a:t>
            </a:r>
            <a:r>
              <a:rPr lang="ru-RU" b="1" dirty="0" err="1" smtClean="0"/>
              <a:t>Травматично</a:t>
            </a:r>
            <a:r>
              <a:rPr lang="ru-RU" b="1" dirty="0" smtClean="0"/>
              <a:t> видеть как близкий, родной человек «уходит», становится беспомощным, перестает Вас узнавать, называет мамой или папой.</a:t>
            </a:r>
          </a:p>
          <a:p>
            <a:r>
              <a:rPr lang="ru-RU" b="1" dirty="0" smtClean="0"/>
              <a:t>  Многим помогают группы поддержки, общение с близкими, их участие в уходе, помощь сиделок, социальных  работников.</a:t>
            </a:r>
          </a:p>
          <a:p>
            <a:r>
              <a:rPr lang="ru-RU" b="1" dirty="0" smtClean="0"/>
              <a:t>Ухаживающим необходим отдых. Им нужно на несколько часов или дней разлучаться с больным, выезжать на дачу, на природу, встречаться с друзьями, не замыкаться.</a:t>
            </a:r>
          </a:p>
          <a:p>
            <a:r>
              <a:rPr lang="ru-RU" b="1" dirty="0" smtClean="0"/>
              <a:t>Принимать </a:t>
            </a:r>
            <a:r>
              <a:rPr lang="ru-RU" b="1" dirty="0" err="1" smtClean="0"/>
              <a:t>мебикар</a:t>
            </a:r>
            <a:r>
              <a:rPr lang="ru-RU" b="1" dirty="0" smtClean="0"/>
              <a:t>, </a:t>
            </a:r>
            <a:r>
              <a:rPr lang="ru-RU" b="1" dirty="0" err="1" smtClean="0"/>
              <a:t>азафен</a:t>
            </a:r>
            <a:r>
              <a:rPr lang="ru-RU" b="1" dirty="0" smtClean="0"/>
              <a:t>, глицин, </a:t>
            </a:r>
            <a:r>
              <a:rPr lang="ru-RU" b="1" dirty="0" err="1" smtClean="0"/>
              <a:t>димефосфон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85010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24. Самопомощь ухаживающих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0060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Не допускать развития </a:t>
            </a:r>
            <a:r>
              <a:rPr lang="ru-RU" b="1" dirty="0" err="1" smtClean="0"/>
              <a:t>созависимости</a:t>
            </a:r>
            <a:r>
              <a:rPr lang="ru-RU" b="1" dirty="0" smtClean="0"/>
              <a:t>, чувства вины, стыда, обиды.</a:t>
            </a:r>
          </a:p>
          <a:p>
            <a:r>
              <a:rPr lang="ru-RU" b="1" dirty="0" smtClean="0"/>
              <a:t>Держать барьер, между собой и больным, не переносить на себя его проблемы.</a:t>
            </a:r>
          </a:p>
          <a:p>
            <a:r>
              <a:rPr lang="ru-RU" b="1" dirty="0" smtClean="0"/>
              <a:t>Определить границы свой личности и ответственности, своих возможностей и не выходить за них.</a:t>
            </a:r>
          </a:p>
          <a:p>
            <a:r>
              <a:rPr lang="ru-RU" b="1" dirty="0" smtClean="0"/>
              <a:t>Вам нельзя слабеть и болеть. Все держится на Вас. Надо сохранять свое здоровье. Хорошо выглядеть, быть в форме, самому проходить медосмотры.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86834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25. Самопомощь ухаживающих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72608"/>
          </a:xfrm>
        </p:spPr>
        <p:txBody>
          <a:bodyPr>
            <a:normAutofit/>
          </a:bodyPr>
          <a:lstStyle/>
          <a:p>
            <a:r>
              <a:rPr lang="ru-RU" b="1" dirty="0" smtClean="0"/>
              <a:t>Жизнь продолжается. Вам нужно сохранить себя для себя и других людей и занятий, для духовного роста и развития.</a:t>
            </a:r>
          </a:p>
          <a:p>
            <a:r>
              <a:rPr lang="ru-RU" b="1" dirty="0" smtClean="0"/>
              <a:t>Расширять кругозор, читать литературу по профилактике, по ЗОЖ, знакомиться с методиками </a:t>
            </a:r>
            <a:r>
              <a:rPr lang="ru-RU" b="1" dirty="0" err="1" smtClean="0"/>
              <a:t>самооздоровления</a:t>
            </a:r>
            <a:r>
              <a:rPr lang="ru-RU" b="1" dirty="0" smtClean="0"/>
              <a:t>, общаться, экспериментировать.</a:t>
            </a:r>
          </a:p>
          <a:p>
            <a:r>
              <a:rPr lang="ru-RU" b="1" dirty="0" smtClean="0"/>
              <a:t>Читать духовную литературу. Представления науки и религии о жизни и смерти. О бессмертии души. О жизни вечной…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Самопомощь ухаживающих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/>
          <a:lstStyle/>
          <a:p>
            <a:r>
              <a:rPr lang="ru-RU" b="1" dirty="0" smtClean="0"/>
              <a:t>Принять, что это испытание, которое нужно достойно перенести, не сломаться, а стать мудрее, сильнее.</a:t>
            </a:r>
          </a:p>
          <a:p>
            <a:r>
              <a:rPr lang="ru-RU" b="1" dirty="0" smtClean="0"/>
              <a:t>Своим опытом помочь другим, нуждающимся в поддержке.</a:t>
            </a:r>
          </a:p>
          <a:p>
            <a:pPr>
              <a:buNone/>
            </a:pPr>
            <a:r>
              <a:rPr lang="ru-RU" b="1" dirty="0" smtClean="0"/>
              <a:t>   Помогая другим, человек становится в 3 раза сильнее, открывает  в себе новые ресурсы,  повышает качество своей жизни.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715436" cy="1274786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1.Сохранение привычных занятий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11256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Новых навыков больные не смогут приобрести. Рекомендуется сохранять те, что есть.</a:t>
            </a:r>
          </a:p>
          <a:p>
            <a:r>
              <a:rPr lang="ru-RU" b="1" dirty="0" smtClean="0"/>
              <a:t>Сохранять  привычную обстановку, образ жизни, режим дня, привычные занятия и отношения.</a:t>
            </a:r>
          </a:p>
          <a:p>
            <a:r>
              <a:rPr lang="ru-RU" b="1" dirty="0" smtClean="0"/>
              <a:t>Продолжать относиться к заболевшим также, как относились к ним до болезни. </a:t>
            </a:r>
          </a:p>
          <a:p>
            <a:r>
              <a:rPr lang="ru-RU" b="1" dirty="0" smtClean="0"/>
              <a:t>Не объявлять заболевшим, что он становятся слабоумными, недееспособными, опасными, нуждающимися в изоляции. </a:t>
            </a:r>
          </a:p>
          <a:p>
            <a:r>
              <a:rPr lang="ru-RU" b="1" dirty="0" smtClean="0"/>
              <a:t>Пытаться сохранить у них самостоятельность и навыки самообслуживания</a:t>
            </a:r>
            <a:endParaRPr lang="ru-RU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0112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26. Рекомендации ухаживающим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4929411"/>
          </a:xfrm>
        </p:spPr>
        <p:txBody>
          <a:bodyPr/>
          <a:lstStyle/>
          <a:p>
            <a:r>
              <a:rPr lang="ru-RU" b="1" dirty="0" smtClean="0"/>
              <a:t>Нужно заблаговременно решить все вопросы по наследству.</a:t>
            </a:r>
          </a:p>
          <a:p>
            <a:r>
              <a:rPr lang="ru-RU" b="1" dirty="0" smtClean="0"/>
              <a:t>Определить наследников и их доли, чтобы потом не возникало конфликтов.</a:t>
            </a:r>
          </a:p>
          <a:p>
            <a:r>
              <a:rPr lang="ru-RU" b="1" dirty="0" smtClean="0"/>
              <a:t>Узнать порядок оформления ритуальных услуг, продумать план действий, финансы, помощников, затраты и др.</a:t>
            </a:r>
          </a:p>
          <a:p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Поддержка и помощь ухаживающим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Наш пансионат предоставляет уход пожилым людям с болезнью деменция</a:t>
            </a:r>
          </a:p>
          <a:p>
            <a:r>
              <a:rPr lang="ru-RU" b="1" dirty="0" smtClean="0"/>
              <a:t>Принимаем на постоянное и временное проживание и обеспечиваем паллиативную помощь</a:t>
            </a:r>
          </a:p>
          <a:p>
            <a:r>
              <a:rPr lang="ru-RU" b="1" dirty="0" smtClean="0"/>
              <a:t>Проводим занятия для сохранения имеющихся навыков и умений</a:t>
            </a:r>
          </a:p>
          <a:p>
            <a:r>
              <a:rPr lang="ru-RU" b="1" dirty="0" smtClean="0"/>
              <a:t>Консультации по тел. </a:t>
            </a:r>
            <a:r>
              <a:rPr lang="ru-RU" b="1" dirty="0" smtClean="0">
                <a:solidFill>
                  <a:srgbClr val="FF0000"/>
                </a:solidFill>
              </a:rPr>
              <a:t>8 </a:t>
            </a:r>
            <a:r>
              <a:rPr lang="ru-RU" b="1" dirty="0" smtClean="0">
                <a:solidFill>
                  <a:srgbClr val="FF0000"/>
                </a:solidFill>
              </a:rPr>
              <a:t>921 891 88 12</a:t>
            </a:r>
            <a:endParaRPr lang="ru-RU" b="1" dirty="0" smtClean="0">
              <a:solidFill>
                <a:srgbClr val="FF0000"/>
              </a:solidFill>
            </a:endParaRPr>
          </a:p>
          <a:p>
            <a:endParaRPr lang="ru-RU" b="1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236854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Рекомендации по развитию адаптивных процессов  мозга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Возрастные адаптивные процессы в мозге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507209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/>
              <a:t>Нейроны головного мозга </a:t>
            </a:r>
            <a:r>
              <a:rPr lang="ru-RU" b="1" dirty="0" smtClean="0">
                <a:solidFill>
                  <a:srgbClr val="FF0000"/>
                </a:solidFill>
              </a:rPr>
              <a:t>не отмирают</a:t>
            </a:r>
            <a:r>
              <a:rPr lang="ru-RU" b="1" dirty="0" smtClean="0"/>
              <a:t>.  Между ними  </a:t>
            </a:r>
            <a:r>
              <a:rPr lang="ru-RU" b="1" dirty="0" smtClean="0">
                <a:solidFill>
                  <a:srgbClr val="FF0000"/>
                </a:solidFill>
              </a:rPr>
              <a:t>пропадают связи, если </a:t>
            </a:r>
            <a:r>
              <a:rPr lang="ru-RU" b="1" dirty="0" smtClean="0"/>
              <a:t>человек не занимается умственным трудом.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/>
              <a:t>  -    Пик активного </a:t>
            </a:r>
            <a:r>
              <a:rPr lang="ru-RU" b="1" dirty="0" smtClean="0">
                <a:solidFill>
                  <a:srgbClr val="FF0000"/>
                </a:solidFill>
              </a:rPr>
              <a:t>производства миелина приходится на 60–80-лет 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/>
              <a:t>       Миелин</a:t>
            </a:r>
            <a:r>
              <a:rPr lang="ru-RU" b="1" dirty="0" smtClean="0">
                <a:cs typeface="Arial" pitchFamily="34" charset="0"/>
              </a:rPr>
              <a:t> способствует более быстрому прохождению сигнала между нейронами. 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>
                <a:cs typeface="Arial" pitchFamily="34" charset="0"/>
              </a:rPr>
              <a:t>        За счет этого </a:t>
            </a:r>
            <a:r>
              <a:rPr lang="ru-RU" b="1" dirty="0" smtClean="0">
                <a:solidFill>
                  <a:srgbClr val="FF0000"/>
                </a:solidFill>
                <a:cs typeface="Arial" pitchFamily="34" charset="0"/>
              </a:rPr>
              <a:t>интеллектуальные способности повышаются на 300 % </a:t>
            </a:r>
            <a:r>
              <a:rPr lang="ru-RU" b="1" dirty="0" smtClean="0">
                <a:cs typeface="Arial" pitchFamily="34" charset="0"/>
              </a:rPr>
              <a:t>по сравнению со средним показателем </a:t>
            </a:r>
            <a:r>
              <a:rPr lang="ru-RU" b="1" dirty="0" smtClean="0"/>
              <a:t>    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/>
              <a:t>      Рассеянность и забывчивость появляются из-за </a:t>
            </a:r>
            <a:r>
              <a:rPr lang="ru-RU" b="1" dirty="0" smtClean="0">
                <a:solidFill>
                  <a:srgbClr val="FF0000"/>
                </a:solidFill>
              </a:rPr>
              <a:t>переизбытка информации</a:t>
            </a:r>
            <a:r>
              <a:rPr lang="ru-RU" b="1" dirty="0" smtClean="0"/>
              <a:t>. Поэтому не нужно сосредотачиваться всю жизнь на ненужных мелочах.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186766" cy="10112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Адаптивные процессы в мозге при старении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8858312" cy="535785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ru-RU" b="1" dirty="0" smtClean="0"/>
              <a:t>    После 60 лет человек может одновременно </a:t>
            </a:r>
            <a:r>
              <a:rPr lang="ru-RU" b="1" dirty="0" smtClean="0">
                <a:solidFill>
                  <a:srgbClr val="FF0000"/>
                </a:solidFill>
              </a:rPr>
              <a:t>использовать 2 полушария.</a:t>
            </a:r>
            <a:r>
              <a:rPr lang="ru-RU" b="1" dirty="0" smtClean="0"/>
              <a:t> Это позволяет решать более сложные задачи.</a:t>
            </a:r>
          </a:p>
          <a:p>
            <a:pPr>
              <a:spcBef>
                <a:spcPts val="0"/>
              </a:spcBef>
              <a:buNone/>
            </a:pPr>
            <a:endParaRPr lang="ru-RU" b="1" dirty="0" smtClean="0"/>
          </a:p>
          <a:p>
            <a:pPr>
              <a:spcBef>
                <a:spcPts val="0"/>
              </a:spcBef>
              <a:buNone/>
            </a:pPr>
            <a:r>
              <a:rPr lang="ru-RU" b="1" dirty="0" smtClean="0"/>
              <a:t>    Мозг пожилого человека выбирает </a:t>
            </a:r>
            <a:r>
              <a:rPr lang="ru-RU" b="1" dirty="0" smtClean="0">
                <a:solidFill>
                  <a:srgbClr val="FF0000"/>
                </a:solidFill>
              </a:rPr>
              <a:t>наименее энергоемкий путь,</a:t>
            </a:r>
            <a:r>
              <a:rPr lang="ru-RU" b="1" dirty="0" smtClean="0"/>
              <a:t> сокращая ненужные и оставляя только </a:t>
            </a:r>
            <a:r>
              <a:rPr lang="ru-RU" b="1" dirty="0" smtClean="0">
                <a:solidFill>
                  <a:srgbClr val="FF0000"/>
                </a:solidFill>
              </a:rPr>
              <a:t>правильные варианты решения задачи.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ru-RU" b="1" dirty="0" smtClean="0"/>
              <a:t>     Сравнение выполнения тестов показало, что люди старше </a:t>
            </a:r>
            <a:r>
              <a:rPr lang="ru-RU" b="1" dirty="0" smtClean="0">
                <a:solidFill>
                  <a:srgbClr val="FF0000"/>
                </a:solidFill>
              </a:rPr>
              <a:t>60 быстрее и лучше их выполняли,  </a:t>
            </a:r>
            <a:r>
              <a:rPr lang="ru-RU" b="1" dirty="0" smtClean="0"/>
              <a:t>а молодые люди,  чаще  ошибались и путались. </a:t>
            </a:r>
          </a:p>
          <a:p>
            <a:pPr>
              <a:spcBef>
                <a:spcPts val="0"/>
              </a:spcBef>
              <a:buNone/>
            </a:pPr>
            <a:endParaRPr lang="ru-RU" b="1" dirty="0" smtClean="0"/>
          </a:p>
          <a:p>
            <a:pPr>
              <a:spcBef>
                <a:spcPts val="0"/>
              </a:spcBef>
              <a:buNone/>
            </a:pPr>
            <a:r>
              <a:rPr lang="ru-RU" b="1" dirty="0" smtClean="0"/>
              <a:t>     При здоровом образе жизни, наполненной умственной деятельностью, </a:t>
            </a:r>
            <a:r>
              <a:rPr lang="ru-RU" b="1" dirty="0" smtClean="0">
                <a:solidFill>
                  <a:srgbClr val="FF0000"/>
                </a:solidFill>
              </a:rPr>
              <a:t>интеллектуальные способности не снижаются с возрастом, а только возрастают, достигая пика в 80</a:t>
            </a:r>
            <a:r>
              <a:rPr lang="ru-RU" b="1" dirty="0" smtClean="0"/>
              <a:t>, </a:t>
            </a:r>
            <a:r>
              <a:rPr lang="ru-RU" b="1" dirty="0" smtClean="0">
                <a:solidFill>
                  <a:srgbClr val="FF0000"/>
                </a:solidFill>
              </a:rPr>
              <a:t>а иногда и в 90 лет</a:t>
            </a:r>
            <a:r>
              <a:rPr lang="ru-RU" b="1" dirty="0" smtClean="0"/>
              <a:t>.</a:t>
            </a:r>
          </a:p>
          <a:p>
            <a:pPr>
              <a:spcBef>
                <a:spcPts val="0"/>
              </a:spcBef>
              <a:buNone/>
            </a:pPr>
            <a:endParaRPr lang="ru-RU" b="1" dirty="0" smtClean="0"/>
          </a:p>
          <a:p>
            <a:pPr>
              <a:spcBef>
                <a:spcPts val="0"/>
              </a:spcBef>
              <a:buNone/>
            </a:pPr>
            <a:endParaRPr lang="ru-RU" dirty="0" smtClean="0"/>
          </a:p>
          <a:p>
            <a:pPr>
              <a:spcBef>
                <a:spcPts val="0"/>
              </a:spcBef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79690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А.Евтушенко о старении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Анатолий\Desktop\афоризмыНовая папка\facebook_148804187996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43852" y="1322487"/>
            <a:ext cx="3542660" cy="52497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93978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Компенсаторные механизмы мозга и их развитие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572560" cy="521497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22 простых способов стать умнее</a:t>
            </a:r>
          </a:p>
          <a:p>
            <a:r>
              <a:rPr lang="ru-RU" b="1" dirty="0" smtClean="0"/>
              <a:t>уже к 27 годам в работе мозга начинаются перебои, к 37 — существенно ухудшается память. Для укрепления памяти и других функций мозга  рекомендуется: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1. Больше читать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Чем сложнее и необычнее будут книги, тем лучше. Сложные конструкции, длинные, развернутые предложения, редкие слова, заумные статьи.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2. Развивать чувство ритма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Аккомпанировать услышанной музыке: на колене, крышке стола - не важно. Ладонями или палочками для еды. </a:t>
            </a:r>
          </a:p>
          <a:p>
            <a:r>
              <a:rPr lang="ru-RU" b="1" dirty="0" smtClean="0"/>
              <a:t>Чувство ритма играет важную роль в обучении. За него отвечают базальные ганглии — доли мозга, вовлеченные в моторные функции.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543956" cy="120334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3. Слушать классическую музыку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186766" cy="484030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b="1" dirty="0" smtClean="0"/>
              <a:t>Особенно Моцарта. В 1995 г. психолог Френсис </a:t>
            </a:r>
            <a:r>
              <a:rPr lang="ru-RU" b="1" dirty="0" err="1" smtClean="0"/>
              <a:t>Раушер</a:t>
            </a:r>
            <a:r>
              <a:rPr lang="ru-RU" b="1" dirty="0" smtClean="0"/>
              <a:t> хитростью заманила в комнату тридцать крыс. </a:t>
            </a:r>
            <a:r>
              <a:rPr lang="ru-RU" b="1" dirty="0" smtClean="0">
                <a:solidFill>
                  <a:srgbClr val="FF0000"/>
                </a:solidFill>
              </a:rPr>
              <a:t>Два месяца там периодически звучала Соната </a:t>
            </a:r>
            <a:r>
              <a:rPr lang="ru-RU" b="1" dirty="0" smtClean="0"/>
              <a:t>для двух фортепиано до мажор. </a:t>
            </a:r>
          </a:p>
          <a:p>
            <a:r>
              <a:rPr lang="ru-RU" b="1" dirty="0" smtClean="0"/>
              <a:t>После эксперимента выяснилось, что животные стали не только лучше танцевать, но и </a:t>
            </a:r>
            <a:r>
              <a:rPr lang="ru-RU" b="1" dirty="0" smtClean="0">
                <a:solidFill>
                  <a:srgbClr val="FF0000"/>
                </a:solidFill>
              </a:rPr>
              <a:t>пробегать лабиринт быстрее и с меньшим количеством ошибок</a:t>
            </a:r>
            <a:r>
              <a:rPr lang="ru-RU" b="1" dirty="0" smtClean="0"/>
              <a:t>, чем другая группа крыс, живших эти два месяца в тишине.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93978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4. Тренировка памяти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429684" cy="550072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У лондонских таксистов, например, увеличен </a:t>
            </a:r>
            <a:r>
              <a:rPr lang="ru-RU" sz="4000" b="1" dirty="0" err="1" smtClean="0"/>
              <a:t>гиппокамп</a:t>
            </a:r>
            <a:r>
              <a:rPr lang="ru-RU" sz="4000" b="1" dirty="0" smtClean="0"/>
              <a:t> — часть мозга, отвечающая за эмоции и память. </a:t>
            </a:r>
          </a:p>
          <a:p>
            <a:r>
              <a:rPr lang="ru-RU" sz="4000" b="1" dirty="0" smtClean="0"/>
              <a:t> Составив список продуктов, которые нужно купить, перечитать его несколько раз и постараться </a:t>
            </a:r>
            <a:r>
              <a:rPr lang="ru-RU" sz="4000" b="1" dirty="0" smtClean="0">
                <a:solidFill>
                  <a:srgbClr val="FF0000"/>
                </a:solidFill>
              </a:rPr>
              <a:t>запомнить не их названия, а свой будущий путь </a:t>
            </a:r>
            <a:r>
              <a:rPr lang="ru-RU" sz="4000" b="1" dirty="0" smtClean="0"/>
              <a:t>по разным отделам в магазине. </a:t>
            </a:r>
          </a:p>
          <a:p>
            <a:r>
              <a:rPr lang="ru-RU" sz="4000" b="1" dirty="0" smtClean="0"/>
              <a:t>Стоя в кассу </a:t>
            </a:r>
            <a:r>
              <a:rPr lang="ru-RU" sz="4000" b="1" dirty="0" smtClean="0">
                <a:solidFill>
                  <a:srgbClr val="FF0000"/>
                </a:solidFill>
              </a:rPr>
              <a:t>попытаться в уме подсчитать </a:t>
            </a:r>
            <a:r>
              <a:rPr lang="ru-RU" sz="4000" b="1" dirty="0" smtClean="0"/>
              <a:t>общую сумму. </a:t>
            </a:r>
          </a:p>
          <a:p>
            <a:r>
              <a:rPr lang="ru-RU" sz="4000" b="1" dirty="0" smtClean="0"/>
              <a:t> Ежедневно выделять </a:t>
            </a:r>
            <a:r>
              <a:rPr lang="ru-RU" sz="4000" b="1" dirty="0" smtClean="0">
                <a:solidFill>
                  <a:srgbClr val="FF0000"/>
                </a:solidFill>
              </a:rPr>
              <a:t>полчаса на заучивание стихов.</a:t>
            </a:r>
            <a:r>
              <a:rPr lang="ru-RU" sz="4000" b="1" dirty="0" smtClean="0"/>
              <a:t> Содержание стихотворений никакой роли не играет.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5. Употребление  кофе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429684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/>
              <a:t>Кофеин стимулирует выброс  дофамина и норадреналина – они помогают дольше оставаться в тонусе и сохранять концентрацию. </a:t>
            </a:r>
          </a:p>
          <a:p>
            <a:pPr>
              <a:buNone/>
            </a:pPr>
            <a:r>
              <a:rPr lang="ru-RU" b="1" dirty="0" smtClean="0"/>
              <a:t>   От очень большой дозы кофеина может быть перевозбуждение, ускорение мышления с потерей связности. Кофеин в дозах более 300 мг ( 4 чашки натурального кофе) в сутки может вызвать  тревогу, головную боль, тремор, аритмию.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2. Помогать больному сохранять собственное достоинство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00174"/>
            <a:ext cx="8749636" cy="4953162"/>
          </a:xfrm>
        </p:spPr>
        <p:txBody>
          <a:bodyPr>
            <a:normAutofit/>
          </a:bodyPr>
          <a:lstStyle/>
          <a:p>
            <a:r>
              <a:rPr lang="ru-RU" b="1" dirty="0" smtClean="0"/>
              <a:t>Воздерживаться от критики, насмешек, угроз положить в психбольницу.</a:t>
            </a:r>
          </a:p>
          <a:p>
            <a:r>
              <a:rPr lang="ru-RU" b="1" dirty="0" smtClean="0"/>
              <a:t>Не привлекать внимания к оплошностям и не развивать тему несостоятельности.</a:t>
            </a:r>
          </a:p>
          <a:p>
            <a:r>
              <a:rPr lang="ru-RU" b="1" dirty="0" smtClean="0"/>
              <a:t>Не проявлять огорчения, раздражения, гнева, осуждения и отвержения, угроз уйти.</a:t>
            </a:r>
          </a:p>
          <a:p>
            <a:r>
              <a:rPr lang="ru-RU" b="1" dirty="0" smtClean="0"/>
              <a:t>Сохранять единство, оптимизм, надежность.</a:t>
            </a:r>
          </a:p>
          <a:p>
            <a:r>
              <a:rPr lang="ru-RU" b="1" dirty="0" smtClean="0"/>
              <a:t>Не командовать, не говорить чего делать нельзя. Лучше говорить что делать можно.</a:t>
            </a:r>
            <a:endParaRPr lang="ru-RU" b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86834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Непрерывное развитие ума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501122" cy="535785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6. Альберт Эйнштейн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b="1" dirty="0" smtClean="0"/>
              <a:t>«</a:t>
            </a:r>
            <a:r>
              <a:rPr lang="ru-RU" b="1" dirty="0" smtClean="0">
                <a:solidFill>
                  <a:srgbClr val="FF0000"/>
                </a:solidFill>
              </a:rPr>
              <a:t>Интеллектуальный рост </a:t>
            </a:r>
            <a:r>
              <a:rPr lang="ru-RU" b="1" dirty="0" smtClean="0"/>
              <a:t>должен начинаться с момента рождения и прекращаться только со смертью. </a:t>
            </a:r>
            <a:r>
              <a:rPr lang="ru-RU" b="1" dirty="0" smtClean="0">
                <a:solidFill>
                  <a:srgbClr val="FF0000"/>
                </a:solidFill>
              </a:rPr>
              <a:t>Знать, где можно найти информацию и как ее использовать</a:t>
            </a:r>
            <a:r>
              <a:rPr lang="ru-RU" b="1" dirty="0" smtClean="0"/>
              <a:t>, — в этом заключается секрет успеха. Разум, однажды расширивший свои границы, никогда не вернется в прежние. Выдающиеся личности формируются  собственным трудом и его результатами».</a:t>
            </a:r>
          </a:p>
          <a:p>
            <a:r>
              <a:rPr lang="ru-RU" b="1" dirty="0" smtClean="0"/>
              <a:t>7. Марк Порций </a:t>
            </a:r>
            <a:r>
              <a:rPr lang="ru-RU" b="1" dirty="0" err="1" smtClean="0"/>
              <a:t>Катон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Государственный деятель, писатель:</a:t>
            </a:r>
            <a:br>
              <a:rPr lang="ru-RU" dirty="0" smtClean="0"/>
            </a:br>
            <a:r>
              <a:rPr lang="ru-RU" b="1" dirty="0" smtClean="0"/>
              <a:t>«Мудрый человек больше учится у </a:t>
            </a:r>
            <a:r>
              <a:rPr lang="ru-RU" b="1" dirty="0" err="1" smtClean="0"/>
              <a:t>дураков</a:t>
            </a:r>
            <a:r>
              <a:rPr lang="ru-RU" b="1" dirty="0" smtClean="0"/>
              <a:t>, чем </a:t>
            </a:r>
            <a:r>
              <a:rPr lang="ru-RU" b="1" dirty="0" err="1" smtClean="0"/>
              <a:t>дураки</a:t>
            </a:r>
            <a:r>
              <a:rPr lang="ru-RU" b="1" dirty="0" smtClean="0"/>
              <a:t> — у мудрого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79690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Развитие мышления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429684" cy="550072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8</a:t>
            </a:r>
            <a:r>
              <a:rPr lang="ru-RU" b="1" dirty="0" smtClean="0">
                <a:solidFill>
                  <a:srgbClr val="FF0000"/>
                </a:solidFill>
              </a:rPr>
              <a:t>. Игра в шахматы, шашки и покер.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Эти игры развивают мышление. Эффект можно увеличить игрой на время, чтобы на принятие решения уходило не больше минуты.</a:t>
            </a:r>
          </a:p>
          <a:p>
            <a:r>
              <a:rPr lang="ru-RU" b="1" dirty="0" smtClean="0"/>
              <a:t>9. </a:t>
            </a:r>
            <a:r>
              <a:rPr lang="ru-RU" b="1" dirty="0" smtClean="0">
                <a:solidFill>
                  <a:srgbClr val="FF0000"/>
                </a:solidFill>
              </a:rPr>
              <a:t>Развитие численного чувства</a:t>
            </a:r>
            <a:r>
              <a:rPr lang="ru-RU" b="1" dirty="0" smtClean="0"/>
              <a:t>.</a:t>
            </a:r>
            <a:br>
              <a:rPr lang="ru-RU" b="1" dirty="0" smtClean="0"/>
            </a:br>
            <a:r>
              <a:rPr lang="ru-RU" b="1" dirty="0" smtClean="0"/>
              <a:t>Вынуть из кармана горсть мелочи, мельком взглянуть на нее и  по памяти сосчитать общую сумму. За счет отвечают древние структуры мозга, но развиваться они могут на протяжении всей жизни. </a:t>
            </a:r>
          </a:p>
          <a:p>
            <a:r>
              <a:rPr lang="ru-RU" b="1" dirty="0" smtClean="0"/>
              <a:t>10.Простой способ— </a:t>
            </a:r>
            <a:r>
              <a:rPr lang="ru-RU" b="1" dirty="0" smtClean="0">
                <a:solidFill>
                  <a:srgbClr val="FF0000"/>
                </a:solidFill>
              </a:rPr>
              <a:t>упаковывание вещей </a:t>
            </a:r>
            <a:r>
              <a:rPr lang="ru-RU" b="1" dirty="0" smtClean="0"/>
              <a:t>в сумку. Представления о том, как больше их уложить равно  решению сложнейших задачи и тренировке мозга.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79690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Развитие интуиции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501122" cy="4983179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11. Попытки </a:t>
            </a:r>
            <a:r>
              <a:rPr lang="ru-RU" b="1" dirty="0" smtClean="0">
                <a:solidFill>
                  <a:srgbClr val="FF0000"/>
                </a:solidFill>
              </a:rPr>
              <a:t>угадать следующую фразу </a:t>
            </a:r>
            <a:r>
              <a:rPr lang="ru-RU" b="1" dirty="0" smtClean="0"/>
              <a:t>собеседника.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при должной тренировке люди могут понимать окружающих  без слов — по выражению лица, взгляду и другим подобным признакам. </a:t>
            </a:r>
          </a:p>
          <a:p>
            <a:r>
              <a:rPr lang="ru-RU" b="1" dirty="0" smtClean="0"/>
              <a:t>12. </a:t>
            </a:r>
            <a:r>
              <a:rPr lang="ru-RU" b="1" dirty="0" smtClean="0">
                <a:solidFill>
                  <a:srgbClr val="FF0000"/>
                </a:solidFill>
              </a:rPr>
              <a:t>Заведение </a:t>
            </a:r>
            <a:r>
              <a:rPr lang="ru-RU" b="1" dirty="0" err="1" smtClean="0">
                <a:solidFill>
                  <a:srgbClr val="FF0000"/>
                </a:solidFill>
              </a:rPr>
              <a:t>блога</a:t>
            </a:r>
            <a:r>
              <a:rPr lang="ru-RU" b="1" dirty="0" smtClean="0">
                <a:solidFill>
                  <a:srgbClr val="FF0000"/>
                </a:solidFill>
              </a:rPr>
              <a:t> или дневника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Рассказы в нем о событиях дня учат четко формулировать мысли, и побуждают  постоянно думать над новыми темами и ответами на вопросы  читателей.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93978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Чтение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429684" cy="550072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13. </a:t>
            </a:r>
            <a:r>
              <a:rPr lang="ru-RU" b="1" dirty="0" err="1" smtClean="0"/>
              <a:t>Коити</a:t>
            </a:r>
            <a:r>
              <a:rPr lang="ru-RU" b="1" dirty="0" smtClean="0"/>
              <a:t> </a:t>
            </a:r>
            <a:r>
              <a:rPr lang="ru-RU" b="1" dirty="0" err="1" smtClean="0"/>
              <a:t>Тохэй</a:t>
            </a:r>
            <a:r>
              <a:rPr lang="ru-RU" b="1" dirty="0" smtClean="0"/>
              <a:t> 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«Чтение — краеугольный камень интеллекта</a:t>
            </a:r>
            <a:r>
              <a:rPr lang="ru-RU" b="1" dirty="0" smtClean="0"/>
              <a:t>. Заполняйте свое свободное время чтением всевозможных книг. Читайте романы, документальную литературу, биографии. Сначала быстро просматривайте книгу, чтобы составить о ней общее представление. Если вам покажется, что это имеет смысл, перечитайте ее снова.                         В результате повысится способность вашего мозга </a:t>
            </a:r>
            <a:r>
              <a:rPr lang="ru-RU" b="1" dirty="0" smtClean="0">
                <a:solidFill>
                  <a:srgbClr val="FF0000"/>
                </a:solidFill>
              </a:rPr>
              <a:t>приспосабливаться к различным обстоятельствам и упорядочивать самые разнообразные данные</a:t>
            </a:r>
            <a:r>
              <a:rPr lang="ru-RU" b="1" dirty="0" smtClean="0"/>
              <a:t>».</a:t>
            </a:r>
          </a:p>
          <a:p>
            <a:r>
              <a:rPr lang="ru-RU" b="1" dirty="0" smtClean="0"/>
              <a:t>14. Решение </a:t>
            </a:r>
            <a:r>
              <a:rPr lang="ru-RU" b="1" dirty="0" smtClean="0">
                <a:solidFill>
                  <a:srgbClr val="FF0000"/>
                </a:solidFill>
              </a:rPr>
              <a:t>кроссвордов.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Особенно сложных улучшает память, мышление, волю.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Тренировки мозга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429684" cy="521497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15. Ежедневное </a:t>
            </a:r>
            <a:r>
              <a:rPr lang="ru-RU" b="1" dirty="0" smtClean="0">
                <a:solidFill>
                  <a:srgbClr val="FF0000"/>
                </a:solidFill>
              </a:rPr>
              <a:t>решение математических задач.</a:t>
            </a:r>
            <a:r>
              <a:rPr lang="ru-RU" b="1" dirty="0" smtClean="0"/>
              <a:t> Что не упражняется – атрофируется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16. </a:t>
            </a:r>
            <a:r>
              <a:rPr lang="ru-RU" b="1" dirty="0" smtClean="0">
                <a:solidFill>
                  <a:srgbClr val="FF0000"/>
                </a:solidFill>
              </a:rPr>
              <a:t>Освоение иностранных языков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людям, которые знают несколько иностранных языков, легче переключаться между разными умственными задачами. Дополнительный толчок в развитии твоему мозгу даст новый способ изучения непонятных иностранных слов.</a:t>
            </a:r>
          </a:p>
          <a:p>
            <a:r>
              <a:rPr lang="ru-RU" b="1" dirty="0" smtClean="0"/>
              <a:t>у тех, кто разговаривает </a:t>
            </a:r>
            <a:r>
              <a:rPr lang="ru-RU" b="1" dirty="0" smtClean="0">
                <a:solidFill>
                  <a:srgbClr val="FF0000"/>
                </a:solidFill>
              </a:rPr>
              <a:t>на двух языках</a:t>
            </a:r>
            <a:r>
              <a:rPr lang="ru-RU" b="1" dirty="0" smtClean="0"/>
              <a:t>, деменция развивается в среднем на 4,5 лет позже, чем у тех, кто разговаривает только на одном языке.</a:t>
            </a:r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86834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Ценить и использовать время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358246" cy="5214974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17.  В свободную минуту </a:t>
            </a:r>
            <a:r>
              <a:rPr lang="ru-RU" b="1" dirty="0" smtClean="0"/>
              <a:t>открыть </a:t>
            </a:r>
            <a:r>
              <a:rPr lang="ru-RU" b="1" dirty="0" err="1" smtClean="0"/>
              <a:t>Википедию</a:t>
            </a:r>
            <a:r>
              <a:rPr lang="ru-RU" b="1" dirty="0" smtClean="0"/>
              <a:t> и прочитать «случайную» статью.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18. Гулять.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3 получасовых прогулки в неделю на 15% повышают концентрацию внимания и абстрактное мышление. </a:t>
            </a:r>
          </a:p>
          <a:p>
            <a:r>
              <a:rPr lang="ru-RU" b="1" dirty="0" smtClean="0"/>
              <a:t>Умеренная </a:t>
            </a:r>
            <a:r>
              <a:rPr lang="ru-RU" b="1" dirty="0" smtClean="0">
                <a:solidFill>
                  <a:srgbClr val="FF0000"/>
                </a:solidFill>
              </a:rPr>
              <a:t>физическая нагрузка </a:t>
            </a:r>
            <a:r>
              <a:rPr lang="ru-RU" b="1" dirty="0" smtClean="0"/>
              <a:t>на свежем воздухе способствует  увеличению размеров и функций  клеток мозга.</a:t>
            </a:r>
          </a:p>
          <a:p>
            <a:pPr>
              <a:buNone/>
            </a:pPr>
            <a:r>
              <a:rPr lang="ru-RU" b="1" dirty="0" smtClean="0"/>
              <a:t> </a:t>
            </a:r>
            <a:endParaRPr lang="ru-RU" b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Давать мозгу отдых.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58204" cy="4768865"/>
          </a:xfrm>
        </p:spPr>
        <p:txBody>
          <a:bodyPr>
            <a:normAutofit/>
          </a:bodyPr>
          <a:lstStyle/>
          <a:p>
            <a:r>
              <a:rPr lang="ru-RU" b="1" dirty="0" smtClean="0"/>
              <a:t>19. В процессе умственной деятельности обязательно </a:t>
            </a:r>
            <a:r>
              <a:rPr lang="ru-RU" b="1" dirty="0" smtClean="0">
                <a:solidFill>
                  <a:srgbClr val="FF0000"/>
                </a:solidFill>
              </a:rPr>
              <a:t>нужно отдыхать через каждые час-полтора</a:t>
            </a:r>
            <a:r>
              <a:rPr lang="ru-RU" b="1" dirty="0" smtClean="0"/>
              <a:t>. Можно сделать простые физические упражнения,  походить по коридору и выпить чашечку кофе.   </a:t>
            </a:r>
          </a:p>
          <a:p>
            <a:r>
              <a:rPr lang="ru-RU" b="1" dirty="0" smtClean="0"/>
              <a:t>   Это улучшает переработку информации, принятие решений и формулировки выводов.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6834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Развивающие игры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501122" cy="528641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19. Игра в «Тетрис». На компьютере мышкой создавать из элементов разные конструкции</a:t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эта классическая головоломка </a:t>
            </a:r>
            <a:r>
              <a:rPr lang="ru-RU" b="1" dirty="0" smtClean="0"/>
              <a:t>может увеличить объем серого вещества в мозге игрока и улучшить его способности к мышлению. Мозг людей, которые в ходе эксперимента в течение трех месяцев играли в эту головоломку по полчаса в день, увеличился  в областях, связанных с движением, критическим мышлением, рассуждением, языком и обработкой информации.</a:t>
            </a:r>
          </a:p>
          <a:p>
            <a:r>
              <a:rPr lang="ru-RU" b="1" dirty="0" smtClean="0"/>
              <a:t>20. Леонардо да Винчи</a:t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ru-RU" b="1" dirty="0" smtClean="0">
                <a:solidFill>
                  <a:srgbClr val="FF0000"/>
                </a:solidFill>
              </a:rPr>
              <a:t>Не находя себе применения </a:t>
            </a:r>
            <a:r>
              <a:rPr lang="ru-RU" b="1" dirty="0" smtClean="0"/>
              <a:t>железо ржавеет, стоячая вода гниет или на холоде замерзает, а ум человека чахнет».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939784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Гигиенические рекомендации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401080" cy="4911741"/>
          </a:xfrm>
        </p:spPr>
        <p:txBody>
          <a:bodyPr>
            <a:normAutofit/>
          </a:bodyPr>
          <a:lstStyle/>
          <a:p>
            <a:r>
              <a:rPr lang="ru-RU" b="1" dirty="0" smtClean="0"/>
              <a:t>21. </a:t>
            </a:r>
            <a:r>
              <a:rPr lang="ru-RU" b="1" dirty="0" smtClean="0">
                <a:solidFill>
                  <a:srgbClr val="FF0000"/>
                </a:solidFill>
              </a:rPr>
              <a:t>Хорошо высыпаться</a:t>
            </a:r>
            <a:r>
              <a:rPr lang="ru-RU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Именно во сне мозг обрабатывает собранную за день информацию и формирует воспоминания. Обычно взрослому человеку хватает 6 - 8 часов сна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22. </a:t>
            </a:r>
            <a:r>
              <a:rPr lang="ru-RU" b="1" dirty="0" smtClean="0">
                <a:solidFill>
                  <a:srgbClr val="FF0000"/>
                </a:solidFill>
              </a:rPr>
              <a:t>Читать на новые темы</a:t>
            </a:r>
            <a:r>
              <a:rPr lang="ru-RU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066800"/>
            <a:ext cx="7734300" cy="23622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rgbClr val="FF0000"/>
                </a:solidFill>
              </a:rPr>
              <a:t>Спасибо за внимание 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3. Давать простые занятия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5589240"/>
          </a:xfrm>
        </p:spPr>
        <p:txBody>
          <a:bodyPr>
            <a:normAutofit/>
          </a:bodyPr>
          <a:lstStyle/>
          <a:p>
            <a:r>
              <a:rPr lang="ru-RU" b="1" dirty="0" smtClean="0"/>
              <a:t>Больным трудно делать выбор и прогноз.</a:t>
            </a:r>
          </a:p>
          <a:p>
            <a:r>
              <a:rPr lang="ru-RU" b="1" dirty="0" smtClean="0"/>
              <a:t>Не предлагать сложного и большого  выбора, когда нужно учитывать много факторов.</a:t>
            </a:r>
          </a:p>
          <a:p>
            <a:r>
              <a:rPr lang="ru-RU" b="1" dirty="0" smtClean="0"/>
              <a:t>Предлагать простые, понятные, хорошо знакомые  задания. </a:t>
            </a:r>
          </a:p>
          <a:p>
            <a:r>
              <a:rPr lang="ru-RU" b="1" dirty="0" smtClean="0"/>
              <a:t>Участвовать в их выполнении, выражать одобрение, поощрять, стимулировать полезную деятельность </a:t>
            </a:r>
          </a:p>
          <a:p>
            <a:r>
              <a:rPr lang="ru-RU" b="1" dirty="0" smtClean="0"/>
              <a:t>Сохранять чувство юмора. Вместе смеяться, над чем-то, но не над больным.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4. Обеспечить безопасность в доме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496944" cy="532859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Убрать высокие пороги, ковры, скользкие покрытия, выступающие предметы.</a:t>
            </a:r>
          </a:p>
          <a:p>
            <a:r>
              <a:rPr lang="ru-RU" b="1" dirty="0" smtClean="0"/>
              <a:t>Убрать проблемные замки и краны.</a:t>
            </a:r>
          </a:p>
          <a:p>
            <a:r>
              <a:rPr lang="ru-RU" b="1" dirty="0" smtClean="0"/>
              <a:t>Убрать катающиеся и вращающиеся кресла, которые могут при опоре откатиться и повернуться.</a:t>
            </a:r>
          </a:p>
          <a:p>
            <a:r>
              <a:rPr lang="ru-RU" b="1" dirty="0" smtClean="0"/>
              <a:t>Оставляя больного дома одного, отключать газ и воду.</a:t>
            </a:r>
          </a:p>
          <a:p>
            <a:r>
              <a:rPr lang="ru-RU" b="1" dirty="0" smtClean="0"/>
              <a:t>Убрать спички, острые ножи, ножницы, вязальные спицы, иголки.</a:t>
            </a:r>
          </a:p>
          <a:p>
            <a:r>
              <a:rPr lang="ru-RU" b="1" dirty="0" smtClean="0"/>
              <a:t>Убрать лекарства, особенно гипотензивные и седативные.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5.Обеспечивать самореализацию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496944" cy="5400600"/>
          </a:xfrm>
        </p:spPr>
        <p:txBody>
          <a:bodyPr>
            <a:normAutofit/>
          </a:bodyPr>
          <a:lstStyle/>
          <a:p>
            <a:r>
              <a:rPr lang="ru-RU" b="1" dirty="0" smtClean="0"/>
              <a:t>Использовать, тренировать и развивать сохранившиеся способности.</a:t>
            </a:r>
          </a:p>
          <a:p>
            <a:r>
              <a:rPr lang="ru-RU" b="1" dirty="0" smtClean="0"/>
              <a:t>Вовлекать в полезную деятельность по дому, хозяйству, саду, огороду.</a:t>
            </a:r>
          </a:p>
          <a:p>
            <a:r>
              <a:rPr lang="ru-RU" b="1" dirty="0" smtClean="0"/>
              <a:t>Брать больного с собой на рынок, в магазин вместе выбирать и покупать одежду, обувь, косметику, продукты.</a:t>
            </a:r>
          </a:p>
          <a:p>
            <a:r>
              <a:rPr lang="ru-RU" b="1" dirty="0" smtClean="0"/>
              <a:t>Общаться, спрашивать мнение больного, обсуждать события, телепередачи, кино.</a:t>
            </a:r>
          </a:p>
          <a:p>
            <a:r>
              <a:rPr lang="ru-RU" b="1" dirty="0" smtClean="0"/>
              <a:t>Проявлять любовь и заботу, обнимать…</a:t>
            </a:r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786874" cy="10715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6. Наблюдать за состоянием здоровья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18457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Больные сами не могут оценить свое здоровье и сообщить о симптомах болезней, поэтому надо:</a:t>
            </a:r>
          </a:p>
          <a:p>
            <a:r>
              <a:rPr lang="ru-RU" b="1" dirty="0" smtClean="0"/>
              <a:t> Проверять зрение, подбирать очки.</a:t>
            </a:r>
          </a:p>
          <a:p>
            <a:r>
              <a:rPr lang="ru-RU" b="1" dirty="0" smtClean="0"/>
              <a:t>Проверять слух, подбирать слуховые аппараты.</a:t>
            </a:r>
          </a:p>
          <a:p>
            <a:r>
              <a:rPr lang="ru-RU" b="1" dirty="0" smtClean="0"/>
              <a:t>Считать пульс, измерять АД, сахар…</a:t>
            </a:r>
          </a:p>
          <a:p>
            <a:r>
              <a:rPr lang="ru-RU" b="1" dirty="0" smtClean="0"/>
              <a:t>Осматривать кожу, волосы, своевременно выявлять кожные и паразитарные болезни.</a:t>
            </a:r>
          </a:p>
          <a:p>
            <a:r>
              <a:rPr lang="ru-RU" b="1" dirty="0" smtClean="0"/>
              <a:t>Мотивировать делать зарядку, прогулки, заниматься на тренажерах.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85010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6. Улучшать контакты с больными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14422"/>
            <a:ext cx="8643998" cy="514353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Говорить громко, четко, понятно, не спеша, короткими фразами, использовать интонации, мимику и жесты.</a:t>
            </a:r>
          </a:p>
          <a:p>
            <a:r>
              <a:rPr lang="ru-RU" b="1" dirty="0" smtClean="0"/>
              <a:t>На видном месте поместить фотографии родственников, напоминать кто они, имена.</a:t>
            </a:r>
          </a:p>
          <a:p>
            <a:r>
              <a:rPr lang="ru-RU" b="1" dirty="0" smtClean="0"/>
              <a:t>На дверях обозначить название и рисунки предназначения комнат.</a:t>
            </a:r>
          </a:p>
          <a:p>
            <a:r>
              <a:rPr lang="ru-RU" b="1" dirty="0" smtClean="0"/>
              <a:t>На видном месте повесить календарь и часы, чтобы больные сами определяли число, день, месяц,  время.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2350</Words>
  <Application>Microsoft Office PowerPoint</Application>
  <PresentationFormat>Экран (4:3)</PresentationFormat>
  <Paragraphs>243</Paragraphs>
  <Slides>49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0" baseType="lpstr">
      <vt:lpstr>Тема Office</vt:lpstr>
      <vt:lpstr>Рекомендации по уходу за больными с деменцией по книге д.м.н. профессора С.И.Гавриловой «В помощь родственникам пациентов с болезнью Альцгеймера» 2015</vt:lpstr>
      <vt:lpstr>Рекомендации по уходу в семье</vt:lpstr>
      <vt:lpstr>1.Сохранение привычных занятий</vt:lpstr>
      <vt:lpstr>2. Помогать больному сохранять собственное достоинство</vt:lpstr>
      <vt:lpstr>3. Давать простые занятия</vt:lpstr>
      <vt:lpstr>4. Обеспечить безопасность в доме</vt:lpstr>
      <vt:lpstr>5.Обеспечивать самореализацию</vt:lpstr>
      <vt:lpstr>6. Наблюдать за состоянием здоровья</vt:lpstr>
      <vt:lpstr>6. Улучшать контакты с больными</vt:lpstr>
      <vt:lpstr> 7. Купание и личная гигиена. </vt:lpstr>
      <vt:lpstr>8. Одевание больных</vt:lpstr>
      <vt:lpstr>9. Посещение туалета</vt:lpstr>
      <vt:lpstr>10. Приготовление пищи</vt:lpstr>
      <vt:lpstr>11. Питание больных деменциями</vt:lpstr>
      <vt:lpstr>12. Вождение машины</vt:lpstr>
      <vt:lpstr>13. Алкоголь и сигареты</vt:lpstr>
      <vt:lpstr>14. Нарушения сна</vt:lpstr>
      <vt:lpstr>15. Повторение вопросов</vt:lpstr>
      <vt:lpstr>16. Назойливость больных</vt:lpstr>
      <vt:lpstr>17. Обвинения в кражах</vt:lpstr>
      <vt:lpstr>18. Бред и галлюцинации</vt:lpstr>
      <vt:lpstr>19. Сексуальные отношения</vt:lpstr>
      <vt:lpstr>20. Блуждание</vt:lpstr>
      <vt:lpstr>21. Проявления насилия и ожесточенности</vt:lpstr>
      <vt:lpstr>22. Депрессия и тревога</vt:lpstr>
      <vt:lpstr>23. Личный и эмоциональный стресс при уходе за больными</vt:lpstr>
      <vt:lpstr>24. Самопомощь ухаживающих</vt:lpstr>
      <vt:lpstr>25. Самопомощь ухаживающих</vt:lpstr>
      <vt:lpstr>Самопомощь ухаживающих</vt:lpstr>
      <vt:lpstr>26. Рекомендации ухаживающим</vt:lpstr>
      <vt:lpstr>Поддержка и помощь ухаживающим</vt:lpstr>
      <vt:lpstr>Рекомендации по развитию адаптивных процессов  мозга</vt:lpstr>
      <vt:lpstr> Возрастные адаптивные процессы в мозге  </vt:lpstr>
      <vt:lpstr>Адаптивные процессы в мозге при старении</vt:lpstr>
      <vt:lpstr>А.Евтушенко о старении</vt:lpstr>
      <vt:lpstr>Компенсаторные механизмы мозга и их развитие</vt:lpstr>
      <vt:lpstr>3. Слушать классическую музыку</vt:lpstr>
      <vt:lpstr>4. Тренировка памяти</vt:lpstr>
      <vt:lpstr>5. Употребление  кофе</vt:lpstr>
      <vt:lpstr>Непрерывное развитие ума</vt:lpstr>
      <vt:lpstr>Развитие мышления</vt:lpstr>
      <vt:lpstr>Развитие интуиции</vt:lpstr>
      <vt:lpstr>Чтение</vt:lpstr>
      <vt:lpstr>Тренировки мозга</vt:lpstr>
      <vt:lpstr>Ценить и использовать время</vt:lpstr>
      <vt:lpstr>Давать мозгу отдых.</vt:lpstr>
      <vt:lpstr>Развивающие игры </vt:lpstr>
      <vt:lpstr>Гигиенические рекомендации</vt:lpstr>
      <vt:lpstr>Спасибо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по уходу за дементными</dc:title>
  <dc:creator>Пользователь</dc:creator>
  <cp:lastModifiedBy>Acer</cp:lastModifiedBy>
  <cp:revision>47</cp:revision>
  <dcterms:created xsi:type="dcterms:W3CDTF">2017-11-22T13:51:10Z</dcterms:created>
  <dcterms:modified xsi:type="dcterms:W3CDTF">2022-07-03T20:51:45Z</dcterms:modified>
</cp:coreProperties>
</file>